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39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38.xml.rels" ContentType="application/vnd.openxmlformats-package.relationships+xml"/>
  <Override PartName="/ppt/slides/_rels/slide13.xml.rels" ContentType="application/vnd.openxmlformats-package.relationships+xml"/>
  <Override PartName="/ppt/slides/_rels/slide37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36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9.png" ContentType="image/png"/>
  <Override PartName="/ppt/media/image6.png" ContentType="image/png"/>
  <Override PartName="/ppt/media/image28.png" ContentType="image/png"/>
  <Override PartName="/ppt/media/image5.png" ContentType="image/png"/>
  <Override PartName="/ppt/media/image27.png" ContentType="image/png"/>
  <Override PartName="/ppt/media/image4.png" ContentType="image/png"/>
  <Override PartName="/ppt/media/image17.png" ContentType="image/png"/>
  <Override PartName="/ppt/media/image26.png" ContentType="image/png"/>
  <Override PartName="/ppt/media/image3.png" ContentType="image/png"/>
  <Override PartName="/ppt/media/image16.png" ContentType="image/png"/>
  <Override PartName="/ppt/media/image25.png" ContentType="image/png"/>
  <Override PartName="/ppt/media/image2.png" ContentType="image/png"/>
  <Override PartName="/ppt/media/image15.png" ContentType="image/png"/>
  <Override PartName="/ppt/media/image24.png" ContentType="image/png"/>
  <Override PartName="/ppt/media/image1.png" ContentType="image/png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3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3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3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3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3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3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3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3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576720" y="322200"/>
            <a:ext cx="9070920" cy="66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TextShape 2"/>
          <p:cNvSpPr txBox="1"/>
          <p:nvPr/>
        </p:nvSpPr>
        <p:spPr>
          <a:xfrm>
            <a:off x="750240" y="947880"/>
            <a:ext cx="8736480" cy="2557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pl-PL" sz="6000">
                <a:latin typeface="Arial"/>
              </a:rPr>
              <a:t>Urządzenia pomiarowe w układach regulacji automatycznej</a:t>
            </a:r>
            <a:endParaRPr/>
          </a:p>
        </p:txBody>
      </p:sp>
      <p:sp>
        <p:nvSpPr>
          <p:cNvPr id="146" name="TextShape 3"/>
          <p:cNvSpPr txBox="1"/>
          <p:nvPr/>
        </p:nvSpPr>
        <p:spPr>
          <a:xfrm>
            <a:off x="964080" y="3888000"/>
            <a:ext cx="8148240" cy="208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pl-PL" sz="4400" strike="noStrike">
                <a:latin typeface="Arial"/>
              </a:rPr>
              <a:t>Czujniki i przetworniki wielkości elektrycznych i nieelektrycznych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504000" y="1152000"/>
            <a:ext cx="9071640" cy="5000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b="1" lang="pl-PL" sz="3200" u="sng">
                <a:latin typeface="Arial"/>
              </a:rPr>
              <a:t>Liniowość</a:t>
            </a:r>
            <a:r>
              <a:rPr lang="pl-PL" sz="3200">
                <a:latin typeface="Arial"/>
              </a:rPr>
              <a:t>, podawana również w procentach zakresu pomiarowego, jest to największe odchylenie charakterystyki statycznej urządzenia pomiarowego od teoretycznej linii prostej, wyznaczającą tę charakterystykę.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b="1" lang="pl-PL" sz="3200" u="sng">
                <a:latin typeface="Arial"/>
              </a:rPr>
              <a:t>Próg czułości</a:t>
            </a:r>
            <a:r>
              <a:rPr lang="pl-PL" sz="3200">
                <a:latin typeface="Arial"/>
              </a:rPr>
              <a:t> urządzenia pomiarowego jest to, wyrażona w procentach zakresu pomiarowego, najmniejsza zmiana wielkości wejściowej powodująca zauważalną zmianę sygnału wyjściowego 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b="1" lang="pl-PL" sz="3200" u="sng">
                <a:latin typeface="Arial"/>
              </a:rPr>
              <a:t>Zakresem pomiarowym</a:t>
            </a:r>
            <a:r>
              <a:rPr lang="pl-PL" sz="3200">
                <a:latin typeface="Arial"/>
              </a:rPr>
              <a:t> urządzenia nazywa się zakres wielkości wejściowej, w którym pracuje on z zachowaniem określonej klasy dokładności.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b="1" lang="pl-PL" sz="3200" u="sng">
                <a:latin typeface="Arial"/>
              </a:rPr>
              <a:t>Własności dynamiczne</a:t>
            </a:r>
            <a:r>
              <a:rPr lang="pl-PL" sz="3200">
                <a:latin typeface="Arial"/>
              </a:rPr>
              <a:t> określane są w ujęciu częstotliwościowym przez podanie częstotliwości granicznej. W ujęciu czasowym rozpatruje się przebieg na wyjściu przy skokowej zmianie sygnału wejściowego, podając czas ustalania się  odpowiedzi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b="1" lang="pl-PL" sz="3200" u="sng">
                <a:latin typeface="Arial"/>
              </a:rPr>
              <a:t>Źródła błędów pomiarowych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Instalacja czujnika nie może zmieniać warunków pracy obiektu;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Miejsce zainstalowania czujnika powinno być wybrane tak, aby wynik pomiarowy był reprezentatywny dla wielkości kontrolowanej;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Miejsce i sposób instalacji czujnika powinny być wybierane z uwzględnieniem warunków wynikających z fizycznej zasady pomiaru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Itd. 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66600" y="144000"/>
            <a:ext cx="9941040" cy="7261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" descr=""/>
          <p:cNvPicPr/>
          <p:nvPr/>
        </p:nvPicPr>
        <p:blipFill>
          <a:blip r:embed="rId1"/>
          <a:stretch/>
        </p:blipFill>
        <p:spPr>
          <a:xfrm>
            <a:off x="68400" y="360000"/>
            <a:ext cx="9948960" cy="683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792000" y="137880"/>
            <a:ext cx="8503560" cy="7277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" descr=""/>
          <p:cNvPicPr/>
          <p:nvPr/>
        </p:nvPicPr>
        <p:blipFill>
          <a:blip r:embed="rId1"/>
          <a:stretch/>
        </p:blipFill>
        <p:spPr>
          <a:xfrm>
            <a:off x="322920" y="720000"/>
            <a:ext cx="9213480" cy="597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" descr=""/>
          <p:cNvPicPr/>
          <p:nvPr/>
        </p:nvPicPr>
        <p:blipFill>
          <a:blip r:embed="rId1"/>
          <a:stretch/>
        </p:blipFill>
        <p:spPr>
          <a:xfrm>
            <a:off x="269640" y="1872000"/>
            <a:ext cx="9331920" cy="374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" descr=""/>
          <p:cNvPicPr/>
          <p:nvPr/>
        </p:nvPicPr>
        <p:blipFill>
          <a:blip r:embed="rId1"/>
          <a:stretch/>
        </p:blipFill>
        <p:spPr>
          <a:xfrm>
            <a:off x="211680" y="1224000"/>
            <a:ext cx="9648000" cy="511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" descr=""/>
          <p:cNvPicPr/>
          <p:nvPr/>
        </p:nvPicPr>
        <p:blipFill>
          <a:blip r:embed="rId1"/>
          <a:stretch/>
        </p:blipFill>
        <p:spPr>
          <a:xfrm>
            <a:off x="288000" y="730080"/>
            <a:ext cx="9408600" cy="603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216360" y="288000"/>
            <a:ext cx="907164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pl-PL" sz="4400">
                <a:latin typeface="Arial"/>
              </a:rPr>
              <a:t>Podstawowe funkcje układów pomiarowych</a:t>
            </a:r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pl-PL" sz="3200">
                <a:latin typeface="Arial"/>
              </a:rPr>
              <a:t>a) dostarczenie obsłudze informacji o bieżącej wartości kontrolowanych parametrów;</a:t>
            </a:r>
            <a:endParaRPr/>
          </a:p>
          <a:p>
            <a:endParaRPr/>
          </a:p>
          <a:p>
            <a:r>
              <a:rPr lang="pl-PL" sz="3200">
                <a:latin typeface="Arial"/>
              </a:rPr>
              <a:t>b) rejestrowanie wyników pomiarowych;</a:t>
            </a:r>
            <a:endParaRPr/>
          </a:p>
          <a:p>
            <a:endParaRPr/>
          </a:p>
          <a:p>
            <a:r>
              <a:rPr lang="pl-PL" sz="3200">
                <a:latin typeface="Arial"/>
              </a:rPr>
              <a:t>c) wytwarzanie sygnału przeznaczonego dla układu regulacji (regulatora) zgodnego z wymaganiami stawianymi przez ten układ;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" descr=""/>
          <p:cNvPicPr/>
          <p:nvPr/>
        </p:nvPicPr>
        <p:blipFill>
          <a:blip r:embed="rId1"/>
          <a:stretch/>
        </p:blipFill>
        <p:spPr>
          <a:xfrm>
            <a:off x="266040" y="1152000"/>
            <a:ext cx="9541080" cy="525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" descr=""/>
          <p:cNvPicPr/>
          <p:nvPr/>
        </p:nvPicPr>
        <p:blipFill>
          <a:blip r:embed="rId1"/>
          <a:stretch/>
        </p:blipFill>
        <p:spPr>
          <a:xfrm>
            <a:off x="431280" y="576000"/>
            <a:ext cx="9326520" cy="647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" descr=""/>
          <p:cNvPicPr/>
          <p:nvPr/>
        </p:nvPicPr>
        <p:blipFill>
          <a:blip r:embed="rId1"/>
          <a:stretch/>
        </p:blipFill>
        <p:spPr>
          <a:xfrm>
            <a:off x="1127520" y="0"/>
            <a:ext cx="7799760" cy="7517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" descr=""/>
          <p:cNvPicPr/>
          <p:nvPr/>
        </p:nvPicPr>
        <p:blipFill>
          <a:blip r:embed="rId1"/>
          <a:stretch/>
        </p:blipFill>
        <p:spPr>
          <a:xfrm>
            <a:off x="419040" y="360000"/>
            <a:ext cx="9249840" cy="683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>
            <a:off x="195120" y="1152000"/>
            <a:ext cx="9681480" cy="525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" descr=""/>
          <p:cNvPicPr/>
          <p:nvPr/>
        </p:nvPicPr>
        <p:blipFill>
          <a:blip r:embed="rId1"/>
          <a:stretch/>
        </p:blipFill>
        <p:spPr>
          <a:xfrm>
            <a:off x="260640" y="2232000"/>
            <a:ext cx="9732960" cy="316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" descr=""/>
          <p:cNvPicPr/>
          <p:nvPr/>
        </p:nvPicPr>
        <p:blipFill>
          <a:blip r:embed="rId1"/>
          <a:stretch/>
        </p:blipFill>
        <p:spPr>
          <a:xfrm>
            <a:off x="261720" y="1512000"/>
            <a:ext cx="9691560" cy="460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" descr=""/>
          <p:cNvPicPr/>
          <p:nvPr/>
        </p:nvPicPr>
        <p:blipFill>
          <a:blip r:embed="rId1"/>
          <a:stretch/>
        </p:blipFill>
        <p:spPr>
          <a:xfrm>
            <a:off x="204120" y="1728000"/>
            <a:ext cx="9648360" cy="410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286560" y="1152000"/>
            <a:ext cx="9370080" cy="518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" descr=""/>
          <p:cNvPicPr/>
          <p:nvPr/>
        </p:nvPicPr>
        <p:blipFill>
          <a:blip r:embed="rId1"/>
          <a:stretch/>
        </p:blipFill>
        <p:spPr>
          <a:xfrm>
            <a:off x="216000" y="400680"/>
            <a:ext cx="9609480" cy="6726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d) opracowanie wyników pomiarów, porządkowanie ich oraz określenie wskaźników pośrednich i globalnych, obliczanie wartości średnich;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e) sygnalizowanie nadmiernych odchyłek od pożądanej wartości określonych wielkości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" descr=""/>
          <p:cNvPicPr/>
          <p:nvPr/>
        </p:nvPicPr>
        <p:blipFill>
          <a:blip r:embed="rId1"/>
          <a:stretch/>
        </p:blipFill>
        <p:spPr>
          <a:xfrm>
            <a:off x="-1224000" y="2361240"/>
            <a:ext cx="11547720" cy="2750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" descr=""/>
          <p:cNvPicPr/>
          <p:nvPr/>
        </p:nvPicPr>
        <p:blipFill>
          <a:blip r:embed="rId1"/>
          <a:stretch/>
        </p:blipFill>
        <p:spPr>
          <a:xfrm>
            <a:off x="936000" y="45000"/>
            <a:ext cx="8135280" cy="738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" descr=""/>
          <p:cNvPicPr/>
          <p:nvPr/>
        </p:nvPicPr>
        <p:blipFill>
          <a:blip r:embed="rId1"/>
          <a:stretch/>
        </p:blipFill>
        <p:spPr>
          <a:xfrm>
            <a:off x="0" y="734760"/>
            <a:ext cx="9983880" cy="6032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" descr=""/>
          <p:cNvPicPr/>
          <p:nvPr/>
        </p:nvPicPr>
        <p:blipFill>
          <a:blip r:embed="rId1"/>
          <a:stretch/>
        </p:blipFill>
        <p:spPr>
          <a:xfrm>
            <a:off x="120960" y="720000"/>
            <a:ext cx="9838080" cy="611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" descr=""/>
          <p:cNvPicPr/>
          <p:nvPr/>
        </p:nvPicPr>
        <p:blipFill>
          <a:blip r:embed="rId1"/>
          <a:stretch/>
        </p:blipFill>
        <p:spPr>
          <a:xfrm>
            <a:off x="213120" y="2448360"/>
            <a:ext cx="9705240" cy="2694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" descr=""/>
          <p:cNvPicPr/>
          <p:nvPr/>
        </p:nvPicPr>
        <p:blipFill>
          <a:blip r:embed="rId1"/>
          <a:stretch/>
        </p:blipFill>
        <p:spPr>
          <a:xfrm>
            <a:off x="204840" y="2448000"/>
            <a:ext cx="9565920" cy="2652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" descr=""/>
          <p:cNvPicPr/>
          <p:nvPr/>
        </p:nvPicPr>
        <p:blipFill>
          <a:blip r:embed="rId1"/>
          <a:stretch/>
        </p:blipFill>
        <p:spPr>
          <a:xfrm>
            <a:off x="184680" y="700560"/>
            <a:ext cx="9762480" cy="6190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" descr=""/>
          <p:cNvPicPr/>
          <p:nvPr/>
        </p:nvPicPr>
        <p:blipFill>
          <a:blip r:embed="rId1"/>
          <a:stretch/>
        </p:blipFill>
        <p:spPr>
          <a:xfrm>
            <a:off x="456120" y="1605240"/>
            <a:ext cx="9219600" cy="4380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151200" y="857520"/>
            <a:ext cx="9829080" cy="587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" descr=""/>
          <p:cNvPicPr/>
          <p:nvPr/>
        </p:nvPicPr>
        <p:blipFill>
          <a:blip r:embed="rId1"/>
          <a:stretch/>
        </p:blipFill>
        <p:spPr>
          <a:xfrm>
            <a:off x="489600" y="995760"/>
            <a:ext cx="9152640" cy="560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ine 1"/>
          <p:cNvSpPr/>
          <p:nvPr/>
        </p:nvSpPr>
        <p:spPr>
          <a:xfrm>
            <a:off x="1224000" y="1584000"/>
            <a:ext cx="1080000" cy="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51" name="Line 2"/>
          <p:cNvSpPr/>
          <p:nvPr/>
        </p:nvSpPr>
        <p:spPr>
          <a:xfrm>
            <a:off x="1224000" y="1584000"/>
            <a:ext cx="0" cy="12240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52" name="Line 3"/>
          <p:cNvSpPr/>
          <p:nvPr/>
        </p:nvSpPr>
        <p:spPr>
          <a:xfrm>
            <a:off x="2304000" y="1584000"/>
            <a:ext cx="0" cy="12240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53" name="Line 4"/>
          <p:cNvSpPr/>
          <p:nvPr/>
        </p:nvSpPr>
        <p:spPr>
          <a:xfrm>
            <a:off x="9000000" y="1584000"/>
            <a:ext cx="0" cy="12240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54" name="Line 5"/>
          <p:cNvSpPr/>
          <p:nvPr/>
        </p:nvSpPr>
        <p:spPr>
          <a:xfrm>
            <a:off x="6768000" y="1584000"/>
            <a:ext cx="0" cy="12240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55" name="Line 6"/>
          <p:cNvSpPr/>
          <p:nvPr/>
        </p:nvSpPr>
        <p:spPr>
          <a:xfrm>
            <a:off x="6336000" y="1584000"/>
            <a:ext cx="0" cy="12240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56" name="Line 7"/>
          <p:cNvSpPr/>
          <p:nvPr/>
        </p:nvSpPr>
        <p:spPr>
          <a:xfrm>
            <a:off x="4824000" y="1584000"/>
            <a:ext cx="0" cy="12240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57" name="Line 8"/>
          <p:cNvSpPr/>
          <p:nvPr/>
        </p:nvSpPr>
        <p:spPr>
          <a:xfrm>
            <a:off x="4320000" y="1584000"/>
            <a:ext cx="0" cy="12240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58" name="Line 9"/>
          <p:cNvSpPr/>
          <p:nvPr/>
        </p:nvSpPr>
        <p:spPr>
          <a:xfrm>
            <a:off x="2880000" y="1584000"/>
            <a:ext cx="0" cy="12240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59" name="Line 10"/>
          <p:cNvSpPr/>
          <p:nvPr/>
        </p:nvSpPr>
        <p:spPr>
          <a:xfrm>
            <a:off x="1224000" y="1584000"/>
            <a:ext cx="0" cy="12240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60" name="Line 11"/>
          <p:cNvSpPr/>
          <p:nvPr/>
        </p:nvSpPr>
        <p:spPr>
          <a:xfrm>
            <a:off x="1224000" y="1584000"/>
            <a:ext cx="1080000" cy="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61" name="Line 12"/>
          <p:cNvSpPr/>
          <p:nvPr/>
        </p:nvSpPr>
        <p:spPr>
          <a:xfrm>
            <a:off x="6768000" y="1584000"/>
            <a:ext cx="2232000" cy="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62" name="Line 13"/>
          <p:cNvSpPr/>
          <p:nvPr/>
        </p:nvSpPr>
        <p:spPr>
          <a:xfrm>
            <a:off x="4824000" y="1584000"/>
            <a:ext cx="1512000" cy="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63" name="Line 14"/>
          <p:cNvSpPr/>
          <p:nvPr/>
        </p:nvSpPr>
        <p:spPr>
          <a:xfrm>
            <a:off x="4824000" y="2808000"/>
            <a:ext cx="1512000" cy="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64" name="Line 15"/>
          <p:cNvSpPr/>
          <p:nvPr/>
        </p:nvSpPr>
        <p:spPr>
          <a:xfrm>
            <a:off x="2880000" y="2808000"/>
            <a:ext cx="1440000" cy="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65" name="Line 16"/>
          <p:cNvSpPr/>
          <p:nvPr/>
        </p:nvSpPr>
        <p:spPr>
          <a:xfrm>
            <a:off x="2880000" y="1584000"/>
            <a:ext cx="1440000" cy="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66" name="Line 17"/>
          <p:cNvSpPr/>
          <p:nvPr/>
        </p:nvSpPr>
        <p:spPr>
          <a:xfrm>
            <a:off x="1224000" y="2808000"/>
            <a:ext cx="1080000" cy="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67" name="TextShape 18"/>
          <p:cNvSpPr txBox="1"/>
          <p:nvPr/>
        </p:nvSpPr>
        <p:spPr>
          <a:xfrm>
            <a:off x="1354680" y="2029680"/>
            <a:ext cx="877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pl-PL">
                <a:latin typeface="Arial"/>
              </a:rPr>
              <a:t>czujnik</a:t>
            </a:r>
            <a:endParaRPr/>
          </a:p>
        </p:txBody>
      </p:sp>
      <p:sp>
        <p:nvSpPr>
          <p:cNvPr id="168" name="TextShape 19"/>
          <p:cNvSpPr txBox="1"/>
          <p:nvPr/>
        </p:nvSpPr>
        <p:spPr>
          <a:xfrm>
            <a:off x="3037320" y="1845720"/>
            <a:ext cx="128268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pl-PL">
                <a:latin typeface="Arial"/>
              </a:rPr>
              <a:t>Mostek </a:t>
            </a:r>
            <a:endParaRPr/>
          </a:p>
          <a:p>
            <a:pPr algn="ctr"/>
            <a:r>
              <a:rPr lang="pl-PL">
                <a:latin typeface="Arial"/>
              </a:rPr>
              <a:t>pomiarowy</a:t>
            </a:r>
            <a:endParaRPr/>
          </a:p>
        </p:txBody>
      </p:sp>
      <p:sp>
        <p:nvSpPr>
          <p:cNvPr id="169" name="TextShape 20"/>
          <p:cNvSpPr txBox="1"/>
          <p:nvPr/>
        </p:nvSpPr>
        <p:spPr>
          <a:xfrm>
            <a:off x="4841280" y="2016000"/>
            <a:ext cx="14227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pl-PL">
                <a:latin typeface="Arial"/>
              </a:rPr>
              <a:t>wzmacniacz</a:t>
            </a:r>
            <a:endParaRPr/>
          </a:p>
        </p:txBody>
      </p:sp>
      <p:sp>
        <p:nvSpPr>
          <p:cNvPr id="170" name="Line 21"/>
          <p:cNvSpPr/>
          <p:nvPr/>
        </p:nvSpPr>
        <p:spPr>
          <a:xfrm>
            <a:off x="6768000" y="2808000"/>
            <a:ext cx="2232000" cy="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71" name="TextShape 22"/>
          <p:cNvSpPr txBox="1"/>
          <p:nvPr/>
        </p:nvSpPr>
        <p:spPr>
          <a:xfrm>
            <a:off x="6840000" y="1872000"/>
            <a:ext cx="226908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pl-PL">
                <a:latin typeface="Arial"/>
              </a:rPr>
              <a:t>Przetwornik elektro-</a:t>
            </a:r>
            <a:endParaRPr/>
          </a:p>
          <a:p>
            <a:pPr algn="ctr"/>
            <a:r>
              <a:rPr lang="pl-PL">
                <a:latin typeface="Arial"/>
              </a:rPr>
              <a:t>pneumatyczny</a:t>
            </a:r>
            <a:endParaRPr/>
          </a:p>
        </p:txBody>
      </p:sp>
      <p:sp>
        <p:nvSpPr>
          <p:cNvPr id="172" name="Line 23"/>
          <p:cNvSpPr/>
          <p:nvPr/>
        </p:nvSpPr>
        <p:spPr>
          <a:xfrm>
            <a:off x="864000" y="2232000"/>
            <a:ext cx="36000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73" name="Line 24"/>
          <p:cNvSpPr/>
          <p:nvPr/>
        </p:nvSpPr>
        <p:spPr>
          <a:xfrm>
            <a:off x="2304000" y="2232000"/>
            <a:ext cx="57600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74" name="Line 25"/>
          <p:cNvSpPr/>
          <p:nvPr/>
        </p:nvSpPr>
        <p:spPr>
          <a:xfrm>
            <a:off x="4320000" y="2232000"/>
            <a:ext cx="52128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75" name="Line 26"/>
          <p:cNvSpPr/>
          <p:nvPr/>
        </p:nvSpPr>
        <p:spPr>
          <a:xfrm>
            <a:off x="6336000" y="2232000"/>
            <a:ext cx="43200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76" name="TextShape 27"/>
          <p:cNvSpPr txBox="1"/>
          <p:nvPr/>
        </p:nvSpPr>
        <p:spPr>
          <a:xfrm>
            <a:off x="792000" y="3528000"/>
            <a:ext cx="86389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pl-PL">
                <a:latin typeface="Arial"/>
              </a:rPr>
              <a:t>Przykład schematu blokowego do pomiaru temperatury z wyjściem pneumatycznym</a:t>
            </a:r>
            <a:endParaRPr/>
          </a:p>
        </p:txBody>
      </p:sp>
      <p:sp>
        <p:nvSpPr>
          <p:cNvPr id="177" name="TextShape 28"/>
          <p:cNvSpPr txBox="1"/>
          <p:nvPr/>
        </p:nvSpPr>
        <p:spPr>
          <a:xfrm>
            <a:off x="2448000" y="1806120"/>
            <a:ext cx="3452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pl-PL">
                <a:latin typeface="Arial"/>
              </a:rPr>
              <a:t>R</a:t>
            </a:r>
            <a:endParaRPr/>
          </a:p>
        </p:txBody>
      </p:sp>
      <p:sp>
        <p:nvSpPr>
          <p:cNvPr id="178" name="TextShape 29"/>
          <p:cNvSpPr txBox="1"/>
          <p:nvPr/>
        </p:nvSpPr>
        <p:spPr>
          <a:xfrm>
            <a:off x="4400280" y="1788120"/>
            <a:ext cx="3452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pl-PL">
                <a:latin typeface="Arial"/>
              </a:rPr>
              <a:t>U</a:t>
            </a:r>
            <a:endParaRPr/>
          </a:p>
        </p:txBody>
      </p:sp>
      <p:sp>
        <p:nvSpPr>
          <p:cNvPr id="179" name="TextShape 30"/>
          <p:cNvSpPr txBox="1"/>
          <p:nvPr/>
        </p:nvSpPr>
        <p:spPr>
          <a:xfrm>
            <a:off x="6480000" y="1813680"/>
            <a:ext cx="2448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pl-PL">
                <a:latin typeface="Arial"/>
              </a:rPr>
              <a:t>I</a:t>
            </a:r>
            <a:endParaRPr/>
          </a:p>
        </p:txBody>
      </p:sp>
      <p:sp>
        <p:nvSpPr>
          <p:cNvPr id="180" name="Line 31"/>
          <p:cNvSpPr/>
          <p:nvPr/>
        </p:nvSpPr>
        <p:spPr>
          <a:xfrm>
            <a:off x="9000000" y="2160000"/>
            <a:ext cx="28800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81" name="TextShape 32"/>
          <p:cNvSpPr txBox="1"/>
          <p:nvPr/>
        </p:nvSpPr>
        <p:spPr>
          <a:xfrm>
            <a:off x="9216000" y="1885680"/>
            <a:ext cx="333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pl-PL">
                <a:latin typeface="Arial"/>
              </a:rPr>
              <a:t>P</a:t>
            </a:r>
            <a:endParaRPr/>
          </a:p>
        </p:txBody>
      </p:sp>
      <p:sp>
        <p:nvSpPr>
          <p:cNvPr id="182" name="TextShape 33"/>
          <p:cNvSpPr txBox="1"/>
          <p:nvPr/>
        </p:nvSpPr>
        <p:spPr>
          <a:xfrm>
            <a:off x="792000" y="1800000"/>
            <a:ext cx="4366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pl-PL">
                <a:latin typeface="Arial"/>
                <a:ea typeface="Arial"/>
              </a:rPr>
              <a:t>°</a:t>
            </a:r>
            <a:r>
              <a:rPr lang="pl-PL">
                <a:latin typeface="Arial"/>
              </a:rPr>
              <a:t>C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l-PL" sz="4400" strike="noStrike" u="sng">
                <a:latin typeface="Arial"/>
              </a:rPr>
              <a:t>Własności urządzeń pomiarowych</a:t>
            </a:r>
            <a:endParaRPr/>
          </a:p>
        </p:txBody>
      </p:sp>
      <p:sp>
        <p:nvSpPr>
          <p:cNvPr id="184" name="CustomShape 2"/>
          <p:cNvSpPr/>
          <p:nvPr/>
        </p:nvSpPr>
        <p:spPr>
          <a:xfrm>
            <a:off x="504720" y="1563120"/>
            <a:ext cx="9070920" cy="570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lang="pl-PL" sz="4400" strike="noStrike">
                <a:latin typeface="Liberation Sans;Arial"/>
              </a:rPr>
              <a:t>Własności każdego urządzenia określa jego charakterystyka statyczna i dynamiczna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4000" strike="noStrike">
                <a:latin typeface="Liberation Sans;Arial"/>
              </a:rPr>
              <a:t>Charakterystyka statyczna to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4000" strike="noStrike">
                <a:latin typeface="Liberation Sans;Arial"/>
              </a:rPr>
              <a:t> </a:t>
            </a:r>
            <a:r>
              <a:rPr lang="pl-PL" sz="4000" strike="noStrike">
                <a:latin typeface="Liberation Sans;Arial"/>
              </a:rPr>
              <a:t>y = f(x)</a:t>
            </a:r>
            <a:r>
              <a:rPr lang="pl-PL" sz="2400" strike="noStrike">
                <a:latin typeface="Liberation Sans;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pl-PL" sz="4000" strike="noStrike">
                <a:latin typeface="Liberation Sans;Arial"/>
              </a:rPr>
              <a:t>ale z reguły różni się od charakterystyki idealnej</a:t>
            </a:r>
            <a:r>
              <a:rPr lang="pl-PL" sz="2400" strike="noStrike">
                <a:latin typeface="Liberation Sans;Arial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l-PL" sz="4000" strike="noStrike">
                <a:latin typeface="Liberation Sans;Arial"/>
              </a:rPr>
              <a:t>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85" name="TextShape 3"/>
          <p:cNvSpPr txBox="1"/>
          <p:nvPr/>
        </p:nvSpPr>
        <p:spPr>
          <a:xfrm>
            <a:off x="3957120" y="6182280"/>
            <a:ext cx="1946880" cy="65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4000" strike="noStrike">
                <a:latin typeface="Liberation Sans;Arial"/>
              </a:rPr>
              <a:t>y* = f(x)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0" y="576000"/>
            <a:ext cx="10088280" cy="292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4000" strike="noStrike">
                <a:latin typeface="Liberation Sans;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pl-PL" sz="4000" strike="noStrike">
                <a:latin typeface="Liberation Sans;Arial"/>
              </a:rPr>
              <a:t>stąd każdy pomiar obarczony jest błędem, a jego wartość bezwzględną określa się</a:t>
            </a:r>
            <a:r>
              <a:rPr lang="pl-PL" sz="2400" strike="noStrike">
                <a:latin typeface="Liberation Sans;Arial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4000" strike="noStrike">
                <a:latin typeface="Liberation Sans;Arial"/>
              </a:rPr>
              <a:t>∆</a:t>
            </a:r>
            <a:r>
              <a:rPr lang="pl-PL" sz="4000" strike="noStrike">
                <a:latin typeface="Liberation Sans;Arial"/>
              </a:rPr>
              <a:t>y = y – y*</a:t>
            </a:r>
            <a:endParaRPr/>
          </a:p>
          <a:p>
            <a:pPr>
              <a:lnSpc>
                <a:spcPct val="100000"/>
              </a:lnSpc>
            </a:pPr>
            <a:r>
              <a:rPr lang="pl-PL" sz="4000" strike="noStrike">
                <a:latin typeface="Liberation Sans;Arial"/>
              </a:rPr>
              <a:t>a wartość bezwzględną określa zależność</a:t>
            </a:r>
            <a:endParaRPr/>
          </a:p>
        </p:txBody>
      </p:sp>
      <p:sp>
        <p:nvSpPr>
          <p:cNvPr id="187" name="TextShape 2"/>
          <p:cNvSpPr txBox="1"/>
          <p:nvPr/>
        </p:nvSpPr>
        <p:spPr>
          <a:xfrm>
            <a:off x="273240" y="3672000"/>
            <a:ext cx="9158760" cy="3903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4000" strike="noStrike">
                <a:latin typeface="Liberation Sans;Arial"/>
              </a:rPr>
              <a:t>δ = ∆y / (y</a:t>
            </a:r>
            <a:r>
              <a:rPr lang="pl-PL" sz="6900" strike="noStrike" baseline="-5000">
                <a:latin typeface="Liberation Sans;Arial"/>
              </a:rPr>
              <a:t>max</a:t>
            </a:r>
            <a:r>
              <a:rPr lang="pl-PL" sz="4000" strike="noStrike">
                <a:latin typeface="Liberation Sans;Arial"/>
              </a:rPr>
              <a:t> – y</a:t>
            </a:r>
            <a:r>
              <a:rPr lang="pl-PL" sz="6900" strike="noStrike" baseline="-5000">
                <a:latin typeface="Liberation Sans;Arial"/>
              </a:rPr>
              <a:t>min</a:t>
            </a:r>
            <a:r>
              <a:rPr lang="pl-PL" sz="4000" strike="noStrike">
                <a:latin typeface="Liberation Sans;Arial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r>
              <a:rPr lang="pl-PL" sz="4000" strike="noStrike">
                <a:latin typeface="Liberation Sans;Arial"/>
              </a:rPr>
              <a:t>jest to tak zwany błąd podstawowy i jest wyrażany w procentach.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504000" y="792000"/>
            <a:ext cx="9549000" cy="5850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4000" strike="noStrike" u="sng">
                <a:latin typeface="Liberation Sans;Arial"/>
              </a:rPr>
              <a:t>Klasa dokładności</a:t>
            </a:r>
            <a:r>
              <a:rPr lang="pl-PL" sz="4000" strike="noStrike">
                <a:latin typeface="Liberation Sans;Arial"/>
              </a:rPr>
              <a:t> dla danego typu przyrządu z reguły pokrywa się błędem podstawowym</a:t>
            </a:r>
            <a:endParaRPr/>
          </a:p>
          <a:p>
            <a:pPr>
              <a:lnSpc>
                <a:spcPct val="100000"/>
              </a:lnSpc>
            </a:pPr>
            <a:r>
              <a:rPr lang="pl-PL" sz="4000" strike="noStrike">
                <a:latin typeface="Liberation Sans;Arial"/>
              </a:rPr>
              <a:t>wartości liczbowe klasy dokładności są znormalizowane. Tworzą one szereg liczbowy</a:t>
            </a:r>
            <a:endParaRPr/>
          </a:p>
          <a:p>
            <a:pPr>
              <a:lnSpc>
                <a:spcPct val="100000"/>
              </a:lnSpc>
            </a:pPr>
            <a:r>
              <a:rPr lang="pl-PL" sz="4000" strike="noStrike">
                <a:latin typeface="Liberation Sans;Arial"/>
              </a:rPr>
              <a:t>0,06; 0,1; 0,16; 0,25; 0,4; (0,5); 0,6; 1,0; 2,5; 4; 6;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632880" y="1517760"/>
            <a:ext cx="8727120" cy="345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pl-PL" sz="4400" strike="noStrike">
                <a:latin typeface="Liberation Sans;Arial"/>
              </a:rPr>
              <a:t>Warunki znormalizowane</a:t>
            </a:r>
            <a:endParaRPr/>
          </a:p>
          <a:p>
            <a:r>
              <a:rPr lang="pl-PL" sz="3200" strike="noStrike">
                <a:latin typeface="Liberation Sans;Arial"/>
              </a:rPr>
              <a:t>Temperatura otoczenia</a:t>
            </a:r>
            <a:r>
              <a:rPr lang="pl-PL" sz="3200" strike="noStrike">
                <a:latin typeface="Arial"/>
              </a:rPr>
              <a:t>	</a:t>
            </a:r>
            <a:r>
              <a:rPr lang="pl-PL" sz="3200" strike="noStrike">
                <a:latin typeface="Arial"/>
              </a:rPr>
              <a:t>	</a:t>
            </a:r>
            <a:r>
              <a:rPr lang="pl-PL" sz="3200" strike="noStrike">
                <a:latin typeface="Arial"/>
              </a:rPr>
              <a:t>	</a:t>
            </a:r>
            <a:r>
              <a:rPr lang="pl-PL" sz="3200" strike="noStrike">
                <a:latin typeface="Arial"/>
              </a:rPr>
              <a:t>	</a:t>
            </a:r>
            <a:r>
              <a:rPr lang="pl-PL" sz="3200" strike="noStrike">
                <a:latin typeface="Arial"/>
              </a:rPr>
              <a:t>	</a:t>
            </a:r>
            <a:r>
              <a:rPr lang="pl-PL" sz="3200" strike="noStrike">
                <a:latin typeface="Arial"/>
              </a:rPr>
              <a:t>20</a:t>
            </a:r>
            <a:r>
              <a:rPr lang="pl-PL" sz="3200" strike="noStrike">
                <a:latin typeface="Arial"/>
                <a:ea typeface="Arial"/>
              </a:rPr>
              <a:t>° C</a:t>
            </a:r>
            <a:endParaRPr/>
          </a:p>
          <a:p>
            <a:r>
              <a:rPr lang="pl-PL" sz="3200" strike="noStrike">
                <a:latin typeface="Liberation Sans;Arial"/>
                <a:ea typeface="Arial"/>
              </a:rPr>
              <a:t>Ciśnienie otoczenia</a:t>
            </a:r>
            <a:r>
              <a:rPr lang="pl-PL" sz="3200" strike="noStrike">
                <a:latin typeface="Arial"/>
                <a:ea typeface="Arial"/>
              </a:rPr>
              <a:t>	</a:t>
            </a:r>
            <a:r>
              <a:rPr lang="pl-PL" sz="3200" strike="noStrike">
                <a:latin typeface="Arial"/>
                <a:ea typeface="Arial"/>
              </a:rPr>
              <a:t>	</a:t>
            </a:r>
            <a:r>
              <a:rPr lang="pl-PL" sz="3200" strike="noStrike">
                <a:latin typeface="Arial"/>
                <a:ea typeface="Arial"/>
              </a:rPr>
              <a:t>	</a:t>
            </a:r>
            <a:r>
              <a:rPr lang="pl-PL" sz="3200" strike="noStrike">
                <a:latin typeface="Arial"/>
                <a:ea typeface="Arial"/>
              </a:rPr>
              <a:t>	</a:t>
            </a:r>
            <a:r>
              <a:rPr lang="pl-PL" sz="3200" strike="noStrike">
                <a:latin typeface="Arial"/>
                <a:ea typeface="Arial"/>
              </a:rPr>
              <a:t>	</a:t>
            </a:r>
            <a:r>
              <a:rPr lang="pl-PL" sz="3200" strike="noStrike">
                <a:latin typeface="Arial"/>
                <a:ea typeface="Arial"/>
              </a:rPr>
              <a:t>	</a:t>
            </a:r>
            <a:r>
              <a:rPr lang="pl-PL" sz="3200" strike="noStrike">
                <a:latin typeface="Arial"/>
                <a:ea typeface="Arial"/>
              </a:rPr>
              <a:t>	</a:t>
            </a:r>
            <a:r>
              <a:rPr lang="pl-PL" sz="3200" strike="noStrike">
                <a:latin typeface="Arial"/>
                <a:ea typeface="Arial"/>
              </a:rPr>
              <a:t>1013hPa</a:t>
            </a:r>
            <a:endParaRPr/>
          </a:p>
          <a:p>
            <a:r>
              <a:rPr lang="pl-PL" sz="3200" strike="noStrike">
                <a:latin typeface="Liberation Sans;Arial"/>
                <a:ea typeface="Arial"/>
              </a:rPr>
              <a:t>Wilgotność względna powietrza      65%</a:t>
            </a:r>
            <a:endParaRPr/>
          </a:p>
          <a:p>
            <a:r>
              <a:rPr lang="pl-PL" sz="3200" strike="noStrike">
                <a:latin typeface="Liberation Sans;Arial"/>
                <a:ea typeface="Arial"/>
              </a:rPr>
              <a:t>Napięcie zasilania</a:t>
            </a:r>
            <a:r>
              <a:rPr lang="pl-PL" sz="3200" strike="noStrike">
                <a:latin typeface="Arial"/>
                <a:ea typeface="Arial"/>
              </a:rPr>
              <a:t>	</a:t>
            </a:r>
            <a:r>
              <a:rPr lang="pl-PL" sz="3200" strike="noStrike">
                <a:latin typeface="Arial"/>
                <a:ea typeface="Arial"/>
              </a:rPr>
              <a:t>	</a:t>
            </a:r>
            <a:r>
              <a:rPr lang="pl-PL" sz="3200" strike="noStrike">
                <a:latin typeface="Arial"/>
                <a:ea typeface="Arial"/>
              </a:rPr>
              <a:t>	</a:t>
            </a:r>
            <a:r>
              <a:rPr lang="pl-PL" sz="3200" strike="noStrike">
                <a:latin typeface="Arial"/>
                <a:ea typeface="Arial"/>
              </a:rPr>
              <a:t>	</a:t>
            </a:r>
            <a:r>
              <a:rPr lang="pl-PL" sz="3200" strike="noStrike">
                <a:latin typeface="Arial"/>
                <a:ea typeface="Arial"/>
              </a:rPr>
              <a:t>	</a:t>
            </a:r>
            <a:r>
              <a:rPr lang="pl-PL" sz="3200" strike="noStrike">
                <a:latin typeface="Arial"/>
                <a:ea typeface="Arial"/>
              </a:rPr>
              <a:t>	</a:t>
            </a:r>
            <a:r>
              <a:rPr lang="pl-PL" sz="3200" strike="noStrike">
                <a:latin typeface="Arial"/>
                <a:ea typeface="Arial"/>
              </a:rPr>
              <a:t>	</a:t>
            </a:r>
            <a:r>
              <a:rPr lang="pl-PL" sz="3200" strike="noStrike">
                <a:latin typeface="Arial"/>
                <a:ea typeface="Arial"/>
              </a:rPr>
              <a:t>230V+/-10%</a:t>
            </a:r>
            <a:endParaRPr/>
          </a:p>
          <a:p>
            <a:r>
              <a:rPr lang="pl-PL" sz="3200" strike="noStrike">
                <a:latin typeface="Liberation Sans;Arial"/>
                <a:ea typeface="Arial"/>
              </a:rPr>
              <a:t>Częstotliwość zasilania</a:t>
            </a:r>
            <a:r>
              <a:rPr lang="pl-PL" sz="3200" strike="noStrike">
                <a:latin typeface="Liberation Sans;Arial"/>
                <a:ea typeface="Arial"/>
              </a:rPr>
              <a:t>	</a:t>
            </a:r>
            <a:r>
              <a:rPr lang="pl-PL" sz="3200" strike="noStrike">
                <a:latin typeface="Liberation Sans;Arial"/>
                <a:ea typeface="Arial"/>
              </a:rPr>
              <a:t>	</a:t>
            </a:r>
            <a:r>
              <a:rPr lang="pl-PL" sz="3200" strike="noStrike">
                <a:latin typeface="Liberation Sans;Arial"/>
                <a:ea typeface="Arial"/>
              </a:rPr>
              <a:t>	</a:t>
            </a:r>
            <a:r>
              <a:rPr lang="pl-PL" sz="3200" strike="noStrike">
                <a:latin typeface="Liberation Sans;Arial"/>
                <a:ea typeface="Arial"/>
              </a:rPr>
              <a:t>	</a:t>
            </a:r>
            <a:r>
              <a:rPr lang="pl-PL" sz="3200" strike="noStrike">
                <a:latin typeface="Liberation Sans;Arial"/>
                <a:ea typeface="Arial"/>
              </a:rPr>
              <a:t>	</a:t>
            </a:r>
            <a:r>
              <a:rPr lang="pl-PL" sz="3200" strike="noStrike">
                <a:latin typeface="Arial"/>
                <a:ea typeface="Arial"/>
              </a:rPr>
              <a:t>50 Hz</a:t>
            </a:r>
            <a:endParaRPr/>
          </a:p>
          <a:p>
            <a:r>
              <a:rPr lang="pl-PL" sz="3200" strike="noStrike">
                <a:latin typeface="Liberation Sans;Arial"/>
                <a:ea typeface="Arial"/>
              </a:rPr>
              <a:t>Ciśnienie zasilania</a:t>
            </a:r>
            <a:r>
              <a:rPr lang="pl-PL" sz="3200" strike="noStrike">
                <a:latin typeface="Arial"/>
                <a:ea typeface="Arial"/>
              </a:rPr>
              <a:t>	</a:t>
            </a:r>
            <a:r>
              <a:rPr lang="pl-PL" sz="3200" strike="noStrike">
                <a:latin typeface="Arial"/>
                <a:ea typeface="Arial"/>
              </a:rPr>
              <a:t>	</a:t>
            </a:r>
            <a:r>
              <a:rPr lang="pl-PL" sz="3200" strike="noStrike">
                <a:latin typeface="Arial"/>
                <a:ea typeface="Arial"/>
              </a:rPr>
              <a:t> </a:t>
            </a:r>
            <a:r>
              <a:rPr lang="pl-PL" sz="3200" strike="noStrike">
                <a:latin typeface="Arial"/>
                <a:ea typeface="Arial"/>
              </a:rPr>
              <a:t>	</a:t>
            </a:r>
            <a:r>
              <a:rPr lang="pl-PL" sz="3200" strike="noStrike">
                <a:latin typeface="Arial"/>
                <a:ea typeface="Arial"/>
              </a:rPr>
              <a:t>	</a:t>
            </a:r>
            <a:r>
              <a:rPr lang="pl-PL" sz="3200" strike="noStrike">
                <a:latin typeface="Arial"/>
                <a:ea typeface="Arial"/>
              </a:rPr>
              <a:t>	</a:t>
            </a:r>
            <a:r>
              <a:rPr lang="pl-PL" sz="3200" strike="noStrike">
                <a:latin typeface="Arial"/>
                <a:ea typeface="Arial"/>
              </a:rPr>
              <a:t>	</a:t>
            </a:r>
            <a:r>
              <a:rPr lang="pl-PL" sz="3200" strike="noStrike">
                <a:latin typeface="Arial"/>
                <a:ea typeface="Arial"/>
              </a:rPr>
              <a:t>	</a:t>
            </a:r>
            <a:r>
              <a:rPr lang="pl-PL" sz="3200" strike="noStrike">
                <a:latin typeface="Arial"/>
                <a:ea typeface="Arial"/>
              </a:rPr>
              <a:t>140kPa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504000" y="504000"/>
            <a:ext cx="9070920" cy="62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endParaRPr/>
          </a:p>
          <a:p>
            <a:endParaRPr/>
          </a:p>
        </p:txBody>
      </p:sp>
      <p:sp>
        <p:nvSpPr>
          <p:cNvPr id="191" name="TextShape 2"/>
          <p:cNvSpPr txBox="1"/>
          <p:nvPr/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pl-PL" sz="3200" u="sng">
                <a:latin typeface="Arial"/>
              </a:rPr>
              <a:t>Niejednoznaczność</a:t>
            </a:r>
            <a:r>
              <a:rPr lang="pl-PL" sz="3200">
                <a:latin typeface="Arial"/>
              </a:rPr>
              <a:t> sygnału wyjściowego jest to różnica między wartościami sygnałów wyjściowych, otrzymywanych dla danej wartości wejściowej przy dochodzeniu do niej od wartości większych i od wartości mniejszych.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11639</TotalTime>
  <Application>LibreOffice/4.4.0.3$Windows_x86 LibreOffice_project/de093506bcdc5fafd9023ee680b8c60e3e0645d7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2018-01-15T22:26:24Z</dcterms:created>
  <dc:language>pl-PL</dc:language>
  <dcterms:modified xsi:type="dcterms:W3CDTF">2018-01-17T20:45:09Z</dcterms:modified>
  <cp:revision>57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